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Texto del título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  <a:endParaRPr sz="2800"/>
          </a:p>
          <a:p>
            <a:pPr lvl="1">
              <a:defRPr sz="1800"/>
            </a:pPr>
            <a:r>
              <a:rPr sz="2800"/>
              <a:t>Nivel de texto 2</a:t>
            </a:r>
            <a:endParaRPr sz="2800"/>
          </a:p>
          <a:p>
            <a:pPr lvl="2">
              <a:defRPr sz="1800"/>
            </a:pPr>
            <a:r>
              <a:rPr sz="2800"/>
              <a:t>Nivel de texto 3</a:t>
            </a:r>
            <a:endParaRPr sz="2800"/>
          </a:p>
          <a:p>
            <a:pPr lvl="3">
              <a:defRPr sz="1800"/>
            </a:pPr>
            <a:r>
              <a:rPr sz="2800"/>
              <a:t>Nivel de texto 4</a:t>
            </a:r>
            <a:endParaRPr sz="2800"/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Nivel de texto 1</a:t>
            </a:r>
            <a:endParaRPr b="1" sz="2400"/>
          </a:p>
          <a:p>
            <a:pPr lvl="1">
              <a:defRPr b="0" sz="1800"/>
            </a:pPr>
            <a:r>
              <a:rPr b="1" sz="2400"/>
              <a:t>Nivel de texto 2</a:t>
            </a:r>
            <a:endParaRPr b="1" sz="2400"/>
          </a:p>
          <a:p>
            <a:pPr lvl="2">
              <a:defRPr b="0" sz="1800"/>
            </a:pPr>
            <a:r>
              <a:rPr b="1" sz="2400"/>
              <a:t>Nivel de texto 3</a:t>
            </a:r>
            <a:endParaRPr b="1" sz="2400"/>
          </a:p>
          <a:p>
            <a:pPr lvl="3">
              <a:defRPr b="0" sz="1800"/>
            </a:pPr>
            <a:r>
              <a:rPr b="1" sz="2400"/>
              <a:t>Nivel de texto 4</a:t>
            </a:r>
            <a:endParaRPr b="1" sz="2400"/>
          </a:p>
          <a:p>
            <a:pPr lvl="4">
              <a:defRPr b="0" sz="1800"/>
            </a:pPr>
            <a:r>
              <a:rPr b="1" sz="2400"/>
              <a:t>Nivel de texto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Texto del título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Texto del título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 de texto 1</a:t>
            </a:r>
            <a:endParaRPr sz="1400"/>
          </a:p>
          <a:p>
            <a:pPr lvl="1">
              <a:defRPr sz="1800"/>
            </a:pPr>
            <a:r>
              <a:rPr sz="1400"/>
              <a:t>Nivel de texto 2</a:t>
            </a:r>
            <a:endParaRPr sz="1400"/>
          </a:p>
          <a:p>
            <a:pPr lvl="2">
              <a:defRPr sz="1800"/>
            </a:pPr>
            <a:r>
              <a:rPr sz="1400"/>
              <a:t>Nivel de texto 3</a:t>
            </a:r>
            <a:endParaRPr sz="1400"/>
          </a:p>
          <a:p>
            <a:pPr lvl="3">
              <a:defRPr sz="1800"/>
            </a:pPr>
            <a:r>
              <a:rPr sz="1400"/>
              <a:t>Nivel de texto 4</a:t>
            </a:r>
            <a:endParaRPr sz="1400"/>
          </a:p>
          <a:p>
            <a:pPr lvl="4">
              <a:defRPr sz="1800"/>
            </a:pPr>
            <a:r>
              <a:rPr sz="1400"/>
              <a:t>Nivel de texto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315" y="278868"/>
            <a:ext cx="6264696" cy="626469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1214518" y="3721804"/>
            <a:ext cx="4318249" cy="1831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/>
              <a:t>LA TELEVISIÓN ABIERTA</a:t>
            </a:r>
            <a:br>
              <a:rPr b="1" sz="3600"/>
            </a:br>
            <a:r>
              <a:rPr b="1" sz="3200"/>
              <a:t>Región 2</a:t>
            </a:r>
          </a:p>
        </p:txBody>
      </p:sp>
      <p:pic>
        <p:nvPicPr>
          <p:cNvPr id="51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103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251519" y="1192851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REDITUABLE</a:t>
            </a:r>
          </a:p>
        </p:txBody>
      </p:sp>
      <p:pic>
        <p:nvPicPr>
          <p:cNvPr id="105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534" y="4890408"/>
            <a:ext cx="2477388" cy="1416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211178" y="2160621"/>
            <a:ext cx="8712970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 algn="just">
              <a:buSzPct val="100000"/>
              <a:buFont typeface="Arial"/>
              <a:buChar char="•"/>
            </a:pPr>
            <a:r>
              <a:rPr sz="2400"/>
              <a:t>El </a:t>
            </a:r>
            <a:r>
              <a:rPr b="1" sz="2400"/>
              <a:t>sector audiovisual de las Américas </a:t>
            </a:r>
            <a:r>
              <a:rPr sz="2400"/>
              <a:t>se beneficia a través de la creación por parte de la radiodifusión, </a:t>
            </a:r>
            <a:r>
              <a:rPr b="1" sz="2400"/>
              <a:t>de millones de actividades profesionales de alto valor asociadas</a:t>
            </a:r>
            <a:r>
              <a:rPr sz="2400"/>
              <a:t> con la producción de contenido </a:t>
            </a:r>
            <a:r>
              <a:rPr b="1" sz="2400"/>
              <a:t>nacional, regional y local</a:t>
            </a:r>
            <a:r>
              <a:rPr sz="2400"/>
              <a:t>.</a:t>
            </a:r>
          </a:p>
        </p:txBody>
      </p:sp>
      <p:sp>
        <p:nvSpPr>
          <p:cNvPr id="107" name="Shape 107"/>
          <p:cNvSpPr/>
          <p:nvPr/>
        </p:nvSpPr>
        <p:spPr>
          <a:xfrm>
            <a:off x="2748807" y="4166427"/>
            <a:ext cx="6151475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 algn="just">
              <a:buSzPct val="100000"/>
              <a:buFont typeface="Arial"/>
              <a:buChar char="•"/>
            </a:pPr>
            <a:r>
              <a:rPr b="1" sz="2400"/>
              <a:t>Las inversiones que apoyan este y futuros emprendimientos han sido significativas </a:t>
            </a:r>
            <a:r>
              <a:rPr sz="2400"/>
              <a:t>y, con el fin de asegurar que se sostendrán por un largo período, se debe tener la certeza del acceso al espectro para respaldar un horizonte de inversión a largo plazo. 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110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51519" y="1381109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LIBERTAD DE EXPRESIÓN</a:t>
            </a:r>
          </a:p>
        </p:txBody>
      </p:sp>
      <p:pic>
        <p:nvPicPr>
          <p:cNvPr id="112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9" y="5157192"/>
            <a:ext cx="1321158" cy="147705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251519" y="2905487"/>
            <a:ext cx="8640962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2400"/>
              <a:t>La arquitectura de </a:t>
            </a:r>
            <a:r>
              <a:rPr b="1" sz="2400"/>
              <a:t>uno-para-muchos</a:t>
            </a:r>
            <a:r>
              <a:rPr sz="2400"/>
              <a:t> de la radiodifusión </a:t>
            </a:r>
            <a:r>
              <a:rPr b="1" sz="2400"/>
              <a:t>fomenta el desarrollo de un contenido diverso</a:t>
            </a:r>
            <a:r>
              <a:rPr sz="2400"/>
              <a:t> y </a:t>
            </a:r>
            <a:r>
              <a:rPr b="1" sz="2400"/>
              <a:t>compartido simultáneamente y la Libertad de Expresión e Información.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116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251519" y="1461791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ACCESIBLE</a:t>
            </a:r>
          </a:p>
        </p:txBody>
      </p:sp>
      <p:sp>
        <p:nvSpPr>
          <p:cNvPr id="118" name="Shape 118"/>
          <p:cNvSpPr/>
          <p:nvPr/>
        </p:nvSpPr>
        <p:spPr>
          <a:xfrm>
            <a:off x="309247" y="2780927"/>
            <a:ext cx="8583233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b="1" sz="2400"/>
              <a:t>Un equipo de recepción de bajo costo es fácil de conseguir </a:t>
            </a:r>
            <a:r>
              <a:rPr sz="2400"/>
              <a:t>como resultado de las escalas de economía globales.</a:t>
            </a:r>
            <a:endParaRPr sz="2400"/>
          </a:p>
          <a:p>
            <a:pPr lvl="0" algn="ctr">
              <a:lnSpc>
                <a:spcPct val="150000"/>
              </a:lnSpc>
            </a:pPr>
            <a:r>
              <a:rPr b="1" sz="2400"/>
              <a:t>La televisión abierta ha tenido éxito a través del mundo y las Américas se benefician de ello.</a:t>
            </a:r>
          </a:p>
        </p:txBody>
      </p:sp>
      <p:pic>
        <p:nvPicPr>
          <p:cNvPr id="119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382" y="4936394"/>
            <a:ext cx="1641734" cy="1714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122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51519" y="1381109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EN EXPANSIÓN</a:t>
            </a:r>
          </a:p>
        </p:txBody>
      </p:sp>
      <p:sp>
        <p:nvSpPr>
          <p:cNvPr id="124" name="Shape 124"/>
          <p:cNvSpPr/>
          <p:nvPr/>
        </p:nvSpPr>
        <p:spPr>
          <a:xfrm>
            <a:off x="213791" y="2636911"/>
            <a:ext cx="8678690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b="1" sz="2400"/>
              <a:t>Continúa siendo una plataforma masiva muy popular </a:t>
            </a:r>
            <a:r>
              <a:rPr sz="2400"/>
              <a:t>y relevante con una </a:t>
            </a:r>
            <a:r>
              <a:rPr b="1" sz="2400"/>
              <a:t>oferta de servicio en continua expansión</a:t>
            </a:r>
            <a:r>
              <a:rPr sz="2400"/>
              <a:t> impulsada por más solicitudes de licencias y </a:t>
            </a:r>
            <a:r>
              <a:rPr b="1" sz="2400"/>
              <a:t>una sostenida inversión en la creación de contenido.</a:t>
            </a:r>
          </a:p>
        </p:txBody>
      </p:sp>
      <p:pic>
        <p:nvPicPr>
          <p:cNvPr id="125" name="image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4581128"/>
            <a:ext cx="1584177" cy="2086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251519" y="44623"/>
            <a:ext cx="8640962" cy="965971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 lvl="0">
              <a:defRPr b="0" sz="1800"/>
            </a:pPr>
            <a:r>
              <a:rPr b="1" sz="3600"/>
              <a:t>CONCLUSIÓN</a:t>
            </a:r>
          </a:p>
        </p:txBody>
      </p:sp>
      <p:pic>
        <p:nvPicPr>
          <p:cNvPr id="128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34397" y="698891"/>
            <a:ext cx="8845000" cy="573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533400" indent="-533400" algn="just">
              <a:buSzPct val="100000"/>
              <a:buFont typeface="Arial"/>
              <a:buChar char="•"/>
            </a:pPr>
            <a:r>
              <a:rPr sz="2800"/>
              <a:t>La televisión de </a:t>
            </a:r>
            <a:r>
              <a:rPr sz="2800" u="sng"/>
              <a:t>transmisión abierta</a:t>
            </a:r>
            <a:r>
              <a:rPr sz="2800"/>
              <a:t> y </a:t>
            </a:r>
            <a:r>
              <a:rPr sz="2800" u="sng"/>
              <a:t>recepción libre</a:t>
            </a:r>
            <a:r>
              <a:rPr sz="2800"/>
              <a:t> es muy importante para los países de América Latina.</a:t>
            </a:r>
            <a:endParaRPr sz="2800"/>
          </a:p>
          <a:p>
            <a:pPr lvl="0" marL="342900" indent="-342900" algn="just">
              <a:buSzPct val="100000"/>
              <a:buFont typeface="Arial"/>
              <a:buChar char="•"/>
            </a:pPr>
            <a:endParaRPr sz="2000"/>
          </a:p>
          <a:p>
            <a:pPr lvl="0" marL="533400" indent="-533400" algn="just">
              <a:buSzPct val="100000"/>
              <a:buFont typeface="Arial"/>
              <a:buChar char="•"/>
            </a:pPr>
            <a:r>
              <a:rPr sz="2800"/>
              <a:t>Es un importante instrumento para la </a:t>
            </a:r>
            <a:r>
              <a:rPr sz="2800" u="sng"/>
              <a:t>Libertad de Expresión</a:t>
            </a:r>
            <a:r>
              <a:rPr sz="2800"/>
              <a:t>.</a:t>
            </a:r>
            <a:endParaRPr sz="2800"/>
          </a:p>
          <a:p>
            <a:pPr lvl="0" marL="342900" indent="-342900" algn="just">
              <a:buSzPct val="100000"/>
              <a:buFont typeface="Arial"/>
              <a:buChar char="•"/>
            </a:pPr>
            <a:endParaRPr sz="2000"/>
          </a:p>
          <a:p>
            <a:pPr lvl="0" marL="533400" indent="-533400" algn="just">
              <a:buSzPct val="100000"/>
              <a:buFont typeface="Arial"/>
              <a:buChar char="•"/>
            </a:pPr>
            <a:r>
              <a:rPr sz="2800"/>
              <a:t>La televisión es un medio </a:t>
            </a:r>
            <a:r>
              <a:rPr sz="2800" u="sng"/>
              <a:t>en constante desarrollo y evolución.</a:t>
            </a:r>
            <a:endParaRPr sz="2800" u="sng"/>
          </a:p>
          <a:p>
            <a:pPr lvl="0" marL="342900" indent="-342900" algn="just">
              <a:buSzPct val="100000"/>
              <a:buFont typeface="Arial"/>
              <a:buChar char="•"/>
            </a:pPr>
            <a:endParaRPr sz="2000"/>
          </a:p>
          <a:p>
            <a:pPr lvl="0" marL="533400" indent="-533400" algn="just">
              <a:buSzPct val="100000"/>
              <a:buFont typeface="Arial"/>
              <a:buChar char="•"/>
            </a:pPr>
            <a:r>
              <a:rPr sz="2800"/>
              <a:t>¿Qué hacer para garantizar </a:t>
            </a:r>
            <a:r>
              <a:rPr sz="2800" u="sng"/>
              <a:t>espectro para la continuidad</a:t>
            </a:r>
            <a:r>
              <a:rPr sz="2800"/>
              <a:t>?</a:t>
            </a:r>
            <a:endParaRPr sz="2800"/>
          </a:p>
          <a:p>
            <a:pPr lvl="0" marL="342900" indent="-342900" algn="just">
              <a:buSzPct val="100000"/>
              <a:buFont typeface="Arial"/>
              <a:buChar char="•"/>
            </a:pPr>
            <a:endParaRPr sz="2000"/>
          </a:p>
          <a:p>
            <a:pPr lvl="0" marL="533400" indent="-533400" algn="just">
              <a:buSzPct val="100000"/>
              <a:buFont typeface="Arial"/>
              <a:buChar char="•"/>
            </a:pPr>
            <a:r>
              <a:rPr sz="2800"/>
              <a:t>Para </a:t>
            </a:r>
            <a:r>
              <a:rPr sz="2800" u="sng"/>
              <a:t>CMR-15</a:t>
            </a:r>
            <a:r>
              <a:rPr sz="2800"/>
              <a:t> apoyamos la posición del </a:t>
            </a:r>
            <a:r>
              <a:rPr sz="2800" u="sng"/>
              <a:t>NOC</a:t>
            </a:r>
            <a:r>
              <a:rPr sz="2800"/>
              <a:t> </a:t>
            </a:r>
            <a:r>
              <a:rPr sz="2800" u="sng"/>
              <a:t>(</a:t>
            </a:r>
            <a:r>
              <a:rPr i="1" sz="2800" u="sng"/>
              <a:t>No Change</a:t>
            </a:r>
            <a:r>
              <a:rPr sz="2800" u="sng"/>
              <a:t>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251519" y="2708919"/>
            <a:ext cx="8640962" cy="965970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 lvl="0">
              <a:defRPr b="0" sz="1800"/>
            </a:pPr>
            <a:r>
              <a:rPr b="1" sz="3600"/>
              <a:t>GRACIAS</a:t>
            </a:r>
          </a:p>
        </p:txBody>
      </p:sp>
      <p:pic>
        <p:nvPicPr>
          <p:cNvPr id="132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3.jpeg" descr="http://presencialatinoamericana.ch/dansebolivie/bolivia-carnaval-ls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8659" y="4064265"/>
            <a:ext cx="3371785" cy="166181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328300" y="332656"/>
            <a:ext cx="849694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LA IMPORTANCIA DE LA TELEVISIÓN ABIERTA</a:t>
            </a:r>
          </a:p>
        </p:txBody>
      </p:sp>
      <p:pic>
        <p:nvPicPr>
          <p:cNvPr id="55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395536" y="1972578"/>
            <a:ext cx="8285692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2800"/>
              <a:t>Importante instrumento para la Libertad de Expresión</a:t>
            </a:r>
            <a:endParaRPr b="1" sz="2800"/>
          </a:p>
          <a:p>
            <a:pPr lvl="0" algn="ctr"/>
            <a:endParaRPr b="1" sz="1400"/>
          </a:p>
          <a:p>
            <a:pPr lvl="0" algn="ctr"/>
            <a:r>
              <a:rPr b="1" sz="2800"/>
              <a:t>Conservación de los valores y culturas nacionales y regionales</a:t>
            </a:r>
          </a:p>
        </p:txBody>
      </p:sp>
      <p:pic>
        <p:nvPicPr>
          <p:cNvPr id="58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589" y="3815412"/>
            <a:ext cx="2519467" cy="188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63109" y="4822152"/>
            <a:ext cx="3260374" cy="1767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</a:t>
            </a:r>
          </a:p>
        </p:txBody>
      </p:sp>
      <p:pic>
        <p:nvPicPr>
          <p:cNvPr id="62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51519" y="1484783"/>
            <a:ext cx="8640962" cy="46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b="1" sz="3600"/>
              <a:t>La televisión de transmisión abierta y recepción libre ofrece grandes oportunidades para las Américas</a:t>
            </a:r>
            <a:endParaRPr sz="4400"/>
          </a:p>
          <a:p>
            <a:pPr lvl="0" algn="ctr"/>
            <a:endParaRPr sz="3600"/>
          </a:p>
          <a:p>
            <a:pPr lvl="0" algn="ctr"/>
            <a:endParaRPr sz="3600"/>
          </a:p>
          <a:p>
            <a:pPr lvl="0" algn="ctr"/>
            <a:r>
              <a:rPr b="1" sz="3600" u="sng"/>
              <a:t>La Televisión Abierta es: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66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251519" y="1196751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UNIFICADORA</a:t>
            </a:r>
          </a:p>
        </p:txBody>
      </p:sp>
      <p:pic>
        <p:nvPicPr>
          <p:cNvPr id="68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5157192"/>
            <a:ext cx="1948995" cy="147402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467543" y="1916832"/>
            <a:ext cx="7934329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 algn="just">
              <a:buSzPct val="100000"/>
              <a:buFont typeface="Arial"/>
              <a:buChar char="•"/>
            </a:pPr>
            <a:r>
              <a:rPr b="1" sz="2400"/>
              <a:t>Informa;</a:t>
            </a:r>
            <a:endParaRPr b="1" sz="2400"/>
          </a:p>
          <a:p>
            <a:pPr lvl="0" marL="457200" indent="-457200" algn="just">
              <a:buSzPct val="100000"/>
              <a:buFont typeface="Arial"/>
              <a:buChar char="•"/>
            </a:pPr>
            <a:r>
              <a:rPr b="1" sz="2400"/>
              <a:t>Educa;</a:t>
            </a:r>
            <a:endParaRPr b="1" sz="2400"/>
          </a:p>
          <a:p>
            <a:pPr lvl="0" marL="457200" indent="-457200" algn="just">
              <a:buSzPct val="100000"/>
              <a:buFont typeface="Arial"/>
              <a:buChar char="•"/>
            </a:pPr>
            <a:r>
              <a:rPr b="1" sz="2400"/>
              <a:t>Entretiene;</a:t>
            </a:r>
            <a:endParaRPr b="1" sz="2400"/>
          </a:p>
          <a:p>
            <a:pPr lvl="0" marL="457200" indent="-457200" algn="just">
              <a:buSzPct val="100000"/>
              <a:buFont typeface="Arial"/>
              <a:buChar char="•"/>
            </a:pPr>
            <a:r>
              <a:rPr b="1" sz="2400"/>
              <a:t>Promueve la cohesión social;</a:t>
            </a:r>
            <a:endParaRPr b="1" sz="2400"/>
          </a:p>
          <a:p>
            <a:pPr lvl="0" marL="457200" indent="-457200" algn="just">
              <a:buSzPct val="100000"/>
              <a:buFont typeface="Arial"/>
              <a:buChar char="•"/>
            </a:pPr>
            <a:r>
              <a:rPr b="1" sz="2400"/>
              <a:t>Promueve la inclusión y la identidad nacional.</a:t>
            </a:r>
            <a:endParaRPr b="1" sz="2400"/>
          </a:p>
          <a:p>
            <a:pPr lvl="0" marL="342900" indent="-342900" algn="just">
              <a:buSzPct val="100000"/>
              <a:buFont typeface="Arial"/>
              <a:buChar char="•"/>
            </a:pPr>
            <a:endParaRPr sz="2400"/>
          </a:p>
          <a:p>
            <a:pPr lvl="0" algn="ctr"/>
            <a:r>
              <a:rPr sz="2400"/>
              <a:t>Es una parte vital de la infraestructura de la comunicación y la información de todas las sociedades civiles.</a:t>
            </a:r>
            <a:endParaRPr sz="240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72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51519" y="1381109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SALVADORA DE VIDAS</a:t>
            </a:r>
          </a:p>
        </p:txBody>
      </p:sp>
      <p:sp>
        <p:nvSpPr>
          <p:cNvPr id="74" name="Shape 74"/>
          <p:cNvSpPr/>
          <p:nvPr/>
        </p:nvSpPr>
        <p:spPr>
          <a:xfrm>
            <a:off x="611559" y="2636912"/>
            <a:ext cx="8040038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2400"/>
              <a:t>En tiempos de </a:t>
            </a:r>
            <a:r>
              <a:rPr b="1" sz="2400"/>
              <a:t>desastres naturales </a:t>
            </a:r>
            <a:r>
              <a:rPr sz="2400"/>
              <a:t>o provocados por el hombre, </a:t>
            </a:r>
            <a:r>
              <a:rPr b="1" sz="2400"/>
              <a:t>es el medio de comunicación más efectivo con los ciudadanos</a:t>
            </a:r>
            <a:r>
              <a:rPr sz="2400"/>
              <a:t> que necesitan información vital sobre seguridad y emergencia. </a:t>
            </a:r>
          </a:p>
        </p:txBody>
      </p:sp>
      <p:pic>
        <p:nvPicPr>
          <p:cNvPr id="75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9" y="4667682"/>
            <a:ext cx="1728193" cy="2001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78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251519" y="1268759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OMNIPRESENTE</a:t>
            </a:r>
          </a:p>
        </p:txBody>
      </p:sp>
      <p:sp>
        <p:nvSpPr>
          <p:cNvPr id="80" name="Shape 80"/>
          <p:cNvSpPr/>
          <p:nvPr/>
        </p:nvSpPr>
        <p:spPr>
          <a:xfrm>
            <a:off x="395535" y="2348880"/>
            <a:ext cx="8352930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>
              <a:buSzPct val="100000"/>
              <a:buFont typeface="Arial"/>
              <a:buChar char="•"/>
            </a:pPr>
            <a:r>
              <a:rPr b="1" sz="2400"/>
              <a:t>Comunicaciones gratuitas directamente a los ciudadanos</a:t>
            </a:r>
            <a:r>
              <a:rPr sz="2400"/>
              <a:t>;</a:t>
            </a:r>
            <a:endParaRPr sz="2400"/>
          </a:p>
          <a:p>
            <a:pPr lvl="0" marL="457200" indent="-457200">
              <a:buSzPct val="100000"/>
              <a:buFont typeface="Arial"/>
              <a:buChar char="•"/>
            </a:pPr>
            <a:r>
              <a:rPr b="1" sz="2400"/>
              <a:t>La disponibilidad en todo lugar</a:t>
            </a:r>
            <a:r>
              <a:rPr sz="2400"/>
              <a:t> de la televisión de transmisión abierta une a los ciudadanos:</a:t>
            </a:r>
            <a:endParaRPr sz="2400"/>
          </a:p>
          <a:p>
            <a:pPr lvl="1" marL="914400" indent="-457200">
              <a:buSzPct val="100000"/>
              <a:buFont typeface="Arial"/>
              <a:buChar char="•"/>
            </a:pPr>
            <a:r>
              <a:rPr b="1" sz="2400"/>
              <a:t>Sin distinción </a:t>
            </a:r>
            <a:r>
              <a:rPr sz="2400"/>
              <a:t>de género, raza, credo, nivel educacional o status socio-económico. </a:t>
            </a:r>
            <a:endParaRPr sz="2400"/>
          </a:p>
          <a:p>
            <a:pPr lvl="0" marL="457200" indent="-457200">
              <a:buSzPct val="100000"/>
              <a:buFont typeface="Arial"/>
              <a:buChar char="•"/>
            </a:pPr>
            <a:r>
              <a:rPr sz="2400"/>
              <a:t>Las plataformas alternativas no están siquiera cerca de un alcance o libertad de acceso equivalente.</a:t>
            </a:r>
          </a:p>
        </p:txBody>
      </p:sp>
      <p:pic>
        <p:nvPicPr>
          <p:cNvPr id="81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888" y="5090343"/>
            <a:ext cx="2329881" cy="1640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84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251519" y="1381109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EFICIENTE</a:t>
            </a:r>
          </a:p>
        </p:txBody>
      </p:sp>
      <p:sp>
        <p:nvSpPr>
          <p:cNvPr id="86" name="Shape 86"/>
          <p:cNvSpPr/>
          <p:nvPr/>
        </p:nvSpPr>
        <p:spPr>
          <a:xfrm>
            <a:off x="251519" y="2708920"/>
            <a:ext cx="8640962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2400"/>
              <a:t>La arquitectura de </a:t>
            </a:r>
            <a:r>
              <a:rPr b="1" sz="2400"/>
              <a:t>uno-para-muchos de la televisión de transmisión abierta</a:t>
            </a:r>
            <a:r>
              <a:rPr sz="2400"/>
              <a:t> es </a:t>
            </a:r>
            <a:r>
              <a:rPr b="1" sz="2400"/>
              <a:t>el medio más efectivo de comunicarse</a:t>
            </a:r>
            <a:r>
              <a:rPr sz="2400"/>
              <a:t> con toda la </a:t>
            </a:r>
            <a:r>
              <a:rPr b="1" sz="2400"/>
              <a:t>población de un país</a:t>
            </a:r>
            <a:r>
              <a:rPr sz="2400"/>
              <a:t>, especialmente en áreas remotas, a un costo razonable. </a:t>
            </a:r>
          </a:p>
        </p:txBody>
      </p:sp>
      <p:pic>
        <p:nvPicPr>
          <p:cNvPr id="8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121061"/>
            <a:ext cx="2093665" cy="149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90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251519" y="1196751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INNOVADORA</a:t>
            </a:r>
          </a:p>
        </p:txBody>
      </p:sp>
      <p:sp>
        <p:nvSpPr>
          <p:cNvPr id="92" name="Shape 92"/>
          <p:cNvSpPr/>
          <p:nvPr/>
        </p:nvSpPr>
        <p:spPr>
          <a:xfrm>
            <a:off x="259464" y="2417440"/>
            <a:ext cx="8633016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b="1" sz="2400"/>
              <a:t>Continúa evolucionando para satisfacer la demanda y necesidades del espectador</a:t>
            </a:r>
            <a:r>
              <a:rPr sz="2400"/>
              <a:t> aprovechando el desarrollo tecnológico y de mercado para mejorar la experiencia del consumidor, </a:t>
            </a:r>
            <a:r>
              <a:rPr b="1" sz="2400"/>
              <a:t>posibilitando nuevos formatos móviles y con mayor resolución.</a:t>
            </a:r>
          </a:p>
        </p:txBody>
      </p:sp>
      <p:pic>
        <p:nvPicPr>
          <p:cNvPr id="93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465" y="4668504"/>
            <a:ext cx="1520770" cy="2072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685800" y="158775"/>
            <a:ext cx="7772400" cy="1254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LA TELEVISIÓN ABIERTA ES:</a:t>
            </a:r>
          </a:p>
        </p:txBody>
      </p:sp>
      <p:pic>
        <p:nvPicPr>
          <p:cNvPr id="96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251519" y="1196751"/>
            <a:ext cx="8640962" cy="100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600"/>
            </a:lvl1pPr>
          </a:lstStyle>
          <a:p>
            <a:pPr lvl="0">
              <a:defRPr b="0" sz="1800"/>
            </a:pPr>
            <a:r>
              <a:rPr b="1" sz="3600"/>
              <a:t>CON VALOR PARA LA INVERSIÓN LOCAL</a:t>
            </a:r>
          </a:p>
        </p:txBody>
      </p:sp>
      <p:sp>
        <p:nvSpPr>
          <p:cNvPr id="98" name="Shape 98"/>
          <p:cNvSpPr/>
          <p:nvPr/>
        </p:nvSpPr>
        <p:spPr>
          <a:xfrm>
            <a:off x="215080" y="2276872"/>
            <a:ext cx="8690848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2400"/>
              <a:t>El acceso </a:t>
            </a:r>
            <a:r>
              <a:rPr b="1" sz="2400"/>
              <a:t>libre y gratuito </a:t>
            </a:r>
            <a:r>
              <a:rPr sz="2400"/>
              <a:t>a los contenidos emitidos por la televisión abierta permite un </a:t>
            </a:r>
            <a:r>
              <a:rPr b="1" sz="2400"/>
              <a:t>elevado alcance a los hogares y con un equipamiento de bajo costo para los consumidores</a:t>
            </a:r>
            <a:r>
              <a:rPr sz="2400"/>
              <a:t>, lo que apoya la inversión en la creación de contenido nacional y local. </a:t>
            </a:r>
          </a:p>
        </p:txBody>
      </p:sp>
      <p:pic>
        <p:nvPicPr>
          <p:cNvPr id="99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33" y="4485192"/>
            <a:ext cx="1800201" cy="224034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2276418" y="4234534"/>
            <a:ext cx="6624736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2400"/>
              <a:t>En aquellos países en los que se ha pasado de distribución analógica a digital, </a:t>
            </a:r>
            <a:r>
              <a:rPr b="1" sz="2400"/>
              <a:t>los consumidores se han beneficiado con mejoras notables en la calidad del servicio</a:t>
            </a:r>
            <a:r>
              <a:rPr sz="2400"/>
              <a:t>, mayor diversidad en la elección de contenidos y un aumento en la calidad de los programas. </a:t>
            </a:r>
            <a:endParaRPr sz="240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01C1AC3505449BB9087E068A0BF43" ma:contentTypeVersion="0" ma:contentTypeDescription="Create a new document." ma:contentTypeScope="" ma:versionID="575e7283ee8f4325defb8d5c9124a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86bee6e5d8fbc42cc88386ba023c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BEC58-72C2-457C-AC94-BB5F368D9A36}"/>
</file>

<file path=customXml/itemProps2.xml><?xml version="1.0" encoding="utf-8"?>
<ds:datastoreItem xmlns:ds="http://schemas.openxmlformats.org/officeDocument/2006/customXml" ds:itemID="{AB1E6C4B-A297-4E9C-981D-E0AE2F947258}"/>
</file>

<file path=customXml/itemProps3.xml><?xml version="1.0" encoding="utf-8"?>
<ds:datastoreItem xmlns:ds="http://schemas.openxmlformats.org/officeDocument/2006/customXml" ds:itemID="{8BBCFF72-221F-4BBE-BEA5-FA151F47D777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0x0101000E401C1AC3505449BB9087E068A0BF43</vt:lpwstr>
  </property>
</Properties>
</file>